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8" r:id="rId3"/>
    <p:sldId id="292" r:id="rId4"/>
    <p:sldId id="257" r:id="rId5"/>
    <p:sldId id="259" r:id="rId6"/>
    <p:sldId id="282" r:id="rId7"/>
    <p:sldId id="283" r:id="rId8"/>
    <p:sldId id="284" r:id="rId9"/>
    <p:sldId id="285" r:id="rId10"/>
    <p:sldId id="286" r:id="rId11"/>
    <p:sldId id="287" r:id="rId12"/>
    <p:sldId id="289" r:id="rId13"/>
    <p:sldId id="271" r:id="rId14"/>
    <p:sldId id="290" r:id="rId15"/>
    <p:sldId id="280" r:id="rId16"/>
    <p:sldId id="281" r:id="rId17"/>
    <p:sldId id="275" r:id="rId18"/>
    <p:sldId id="291" r:id="rId19"/>
    <p:sldId id="277" r:id="rId20"/>
  </p:sldIdLst>
  <p:sldSz cx="9144000" cy="6858000" type="screen4x3"/>
  <p:notesSz cx="6864350" cy="999648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8" autoAdjust="0"/>
    <p:restoredTop sz="90882" autoAdjust="0"/>
  </p:normalViewPr>
  <p:slideViewPr>
    <p:cSldViewPr>
      <p:cViewPr varScale="1">
        <p:scale>
          <a:sx n="60" d="100"/>
          <a:sy n="60" d="100"/>
        </p:scale>
        <p:origin x="139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2160"/>
      </p:cViewPr>
      <p:guideLst>
        <p:guide orient="horz" pos="3149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A91C60E-D546-4FE3-B60D-E3544C41079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742D20D-199D-42F4-81D6-7842A81756F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375" y="0"/>
            <a:ext cx="2974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B1547070-0178-497B-A2BB-B7E538715A9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8013"/>
            <a:ext cx="2974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C9BAF4A7-A1CE-4B53-B3E8-F3BE683C9E1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375" y="9498013"/>
            <a:ext cx="2974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7A02B5-9715-4C6F-9417-698EED2DDD9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CBF76FA-36A2-4DDE-B3A4-1AE053EA5E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D8D026D-1BEB-4C1B-AC4B-3F12BE37266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9375" y="0"/>
            <a:ext cx="2974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0354CBC-5112-4A6A-A132-36C2F3887F7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49300"/>
            <a:ext cx="4997450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D301019A-41DD-42F3-8A6D-088898AAED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48213"/>
            <a:ext cx="5032375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65607F1E-0D52-4A16-BC84-AA92A3A287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8013"/>
            <a:ext cx="2974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7BE56DE8-A556-4648-BA59-C9FED38DB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375" y="9498013"/>
            <a:ext cx="29749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5" tIns="45858" rIns="91715" bIns="4585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958409F-698D-41AF-B42B-BCAFE0A906A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DE2C0AB-2886-4161-A990-DEC2D1CE8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588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3375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8C8669-99E1-4FC3-A88B-74269A02FFA5}" type="slidenum">
              <a:rPr lang="de-DE" altLang="de-DE" sz="1200" smtClean="0"/>
              <a:pPr/>
              <a:t>1</a:t>
            </a:fld>
            <a:endParaRPr lang="de-DE" altLang="de-DE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DFA3AFD1-D8F3-4475-B428-94B892D7E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4057A67-89E1-4F9A-9E41-91565F734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E7ADB47-978D-406B-B787-6DF8248299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588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3375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B3E515-3544-4AED-8DD2-240F2FD037F6}" type="slidenum">
              <a:rPr lang="de-DE" altLang="de-DE" sz="1200" smtClean="0"/>
              <a:pPr/>
              <a:t>2</a:t>
            </a:fld>
            <a:endParaRPr lang="de-DE" altLang="de-DE" sz="1200"/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9293C5B6-7DD8-471B-BEB2-4599EFC9B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2" name="Rectangle 1027">
            <a:extLst>
              <a:ext uri="{FF2B5EF4-FFF2-40B4-BE49-F238E27FC236}">
                <a16:creationId xmlns:a16="http://schemas.microsoft.com/office/drawing/2014/main" id="{B54BDCD1-F907-42F3-B95F-BDDE62BCC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6F08F044-1E62-4DB7-B4A6-68D5C47D0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588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3375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B442AC4-B71D-4B2A-94F7-727E560AA58A}" type="slidenum">
              <a:rPr lang="de-DE" altLang="de-DE" sz="1200" smtClean="0"/>
              <a:pPr/>
              <a:t>4</a:t>
            </a:fld>
            <a:endParaRPr lang="de-DE" altLang="de-DE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D138441-A0FB-43C5-B683-2B1BB1FB0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799B312-0844-400F-81FC-1767811D2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6BA87D37-4B07-4248-923E-6BBD8A5F87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588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3375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2DFF1B-0D19-4AB6-AACB-E232EA376464}" type="slidenum">
              <a:rPr lang="de-DE" altLang="de-DE" sz="1200" smtClean="0"/>
              <a:pPr/>
              <a:t>5</a:t>
            </a:fld>
            <a:endParaRPr lang="de-DE" altLang="de-DE" sz="1200"/>
          </a:p>
        </p:txBody>
      </p:sp>
      <p:sp>
        <p:nvSpPr>
          <p:cNvPr id="12291" name="Rectangle 2050">
            <a:extLst>
              <a:ext uri="{FF2B5EF4-FFF2-40B4-BE49-F238E27FC236}">
                <a16:creationId xmlns:a16="http://schemas.microsoft.com/office/drawing/2014/main" id="{B30D59E1-8468-4432-9F31-0E9873CC74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2051">
            <a:extLst>
              <a:ext uri="{FF2B5EF4-FFF2-40B4-BE49-F238E27FC236}">
                <a16:creationId xmlns:a16="http://schemas.microsoft.com/office/drawing/2014/main" id="{E2664EF0-01A3-4E6E-92AC-6C2F053FF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57A3AD4D-DBCF-421D-B2D8-964DACCAAD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588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3375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2AF3B0-4F6D-46C9-A583-F2E73D3F58B5}" type="slidenum">
              <a:rPr lang="de-DE" altLang="de-DE" sz="1200" smtClean="0"/>
              <a:pPr/>
              <a:t>13</a:t>
            </a:fld>
            <a:endParaRPr lang="de-DE" altLang="de-DE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B3B676B-4C29-480A-9EA1-93B8863A24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12FD844-2A05-415D-9E10-13EB4AADA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A558787F-91CD-4E3B-BE7F-9565721590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588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3375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5E50F9-6584-4AA2-AC35-AA8E46606F87}" type="slidenum">
              <a:rPr lang="de-DE" altLang="de-DE" sz="1200" smtClean="0"/>
              <a:pPr/>
              <a:t>14</a:t>
            </a:fld>
            <a:endParaRPr lang="de-DE" altLang="de-DE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DC3A955-1905-4BCF-A2E3-7ED7F1354C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6A8471E5-A3D5-45B9-A5D0-E4D7E31985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340A3D1A-2874-47AB-BD9E-F71688469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588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3375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F478C3-017E-4224-8BE9-3E6B90AC25EA}" type="slidenum">
              <a:rPr lang="de-DE" altLang="de-DE" sz="1200" smtClean="0"/>
              <a:pPr/>
              <a:t>17</a:t>
            </a:fld>
            <a:endParaRPr lang="de-DE" altLang="de-DE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95762444-D239-46AA-B44F-A7CDF0F5D7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A2EC4955-F914-4B66-B498-16898BE4E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69C87485-FE44-48D5-99A0-82809DCFC9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8C49357-6BEC-468B-ADB9-4C3D3FCDC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30F5E36F-9A56-4344-A387-034FDFFD7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588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3375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FDD82CD-2678-438F-AC42-FAD3E3A678D7}" type="slidenum">
              <a:rPr lang="de-DE" altLang="de-DE" sz="1200" smtClean="0"/>
              <a:pPr/>
              <a:t>19</a:t>
            </a:fld>
            <a:endParaRPr lang="de-DE" alt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447271-659E-472D-AF54-FEF7FAD764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C8898A-375C-4BDE-A5F1-00ED0BD55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F7C884-2FCB-41A5-8B3A-01736BF16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DC51-EB2C-4943-9D3D-247C9A15DA9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18898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A9EB06-CA19-4C2E-80B7-E890E0880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26297-5433-406B-96CE-CBB5056E1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DF47CE-26F4-4C42-89CF-88F9730C0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DAE2D-4AFB-40AA-A916-C33F5819F22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496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A1FD23-7DE8-4657-98B5-53E5E352C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AA882E-08DC-470A-A5BA-AF96D9639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5025BB-8499-40A3-83A8-04511CCEF5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210E0-D359-41A3-B187-FF4421AF67A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0259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04AAFE-51D7-4271-BF1E-CF54DF3DE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8A1CF2-7B98-41FF-AD09-FF260B017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E83E89-3DD4-4715-8D0D-B05F24AAD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9ED4F-4846-46CB-96CD-31DB6DEACEF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2044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CA0079-0C46-4296-BD3F-B5DF16957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78935-0CED-4B54-8603-43637C827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7D90C-80CF-498A-9FD4-B8C0AF178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A349B-F9F7-46BD-9D8D-F4E2D871AD2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8077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85136A3-77F9-43C2-914F-50B7D4DCC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A088D93-5D81-46FA-BDA6-00E4408511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0F163F9-2080-4A5A-977B-DD6B6B16C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6C27E-3DD7-4F21-9A20-4030469FF5A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2364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25D094-C4A8-4E14-A902-1B778A71AB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7A4590-A564-49C8-B17F-FD42CF819D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05E7AA-5A94-4FD0-965A-5F484AA85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EC106-0C98-45FC-90D2-96FCE92BFDA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254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DB2910-0FDD-4AF4-B622-A42E5B099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8A99EA-82B8-469E-9B8F-9F77C1338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46F885-0D57-4751-A0BF-225D85556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3954-B9B4-47E0-9372-EA8F1C8FE40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584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9ED70-B698-4C4C-B521-1E8019FE0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EF3927-855C-4D21-A358-A141D56BC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1B699-BAE6-4F33-8F00-C939AB4D96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68DC1-611B-42FC-B00D-9C0543F17B4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288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47E6A9-05FD-4F26-997B-134F2EDEFC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666A19-A686-40FB-A089-A0CF8F453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DC11524-9A31-4BEB-8073-68C73E70A2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D4AFC-5976-42FA-9302-D7AC864094B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332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FB1A7BC-2B21-40EF-94B0-2672A7F0C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222A28-F6F2-4C9A-AFCE-0ABBDF43A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D8CBB6-C3DF-43AC-A5AA-E29302D6BC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DCAA4-566E-4D66-A611-E9719320AFC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880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C02004A-183E-4B7D-A121-6E29F2266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0BFC56-6421-43B8-A141-ABA56B65B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C7EFCA-C383-4CF0-8E6F-59E5F9AF8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3F396-59A0-435B-B7F2-9119AD6C08E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20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6A702-02A9-48BE-B1BE-BE2BABD79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2502B-E79A-43AD-A005-EDA68DEA1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2EE35-96A7-4594-A0DD-F32D4BA2B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190C6-76B0-4669-9DF7-2C51D0FBC2B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5149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D53E74-8D60-4E36-B67A-7E6BC80D37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D2C3E-246F-4D6D-A192-F4C7EFAC3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36C62F-05BC-4B46-BE3A-A38B2DC31F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66D90-C462-445B-B498-FB59AAE1F19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878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6A8FA5C-3F30-4A9A-B80C-238A6D15D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912C2D-AAE8-4B15-98CC-4E544AF7C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93279D3-6BA3-48B6-849E-E56209D652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3D6FF9-C3DE-4F37-A685-628C98A3AE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AD89836-CFD1-4175-88A9-CBFEE48DD0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E83D55D-DE3F-4368-89E4-EE884E8B9A5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FA3F1CD-8F82-4DFA-9B9D-8C20FF8F03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549275"/>
            <a:ext cx="7772400" cy="2133600"/>
          </a:xfrm>
        </p:spPr>
        <p:txBody>
          <a:bodyPr/>
          <a:lstStyle/>
          <a:p>
            <a:r>
              <a:rPr lang="de-DE" altLang="de-DE" b="1" u="sng">
                <a:latin typeface="Arial" panose="020B0604020202020204" pitchFamily="34" charset="0"/>
                <a:cs typeface="Arial" panose="020B0604020202020204" pitchFamily="34" charset="0"/>
              </a:rPr>
              <a:t>Informationsveranstaltung</a:t>
            </a:r>
            <a:r>
              <a:rPr lang="de-DE" altLang="de-DE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3200" b="1">
                <a:latin typeface="Arial" panose="020B0604020202020204" pitchFamily="34" charset="0"/>
                <a:cs typeface="Arial" panose="020B0604020202020204" pitchFamily="34" charset="0"/>
              </a:rPr>
              <a:t>zum Übergang zwischen Kindergarten und Grundschule</a:t>
            </a:r>
          </a:p>
        </p:txBody>
      </p:sp>
      <p:pic>
        <p:nvPicPr>
          <p:cNvPr id="4099" name="Grafik 1">
            <a:extLst>
              <a:ext uri="{FF2B5EF4-FFF2-40B4-BE49-F238E27FC236}">
                <a16:creationId xmlns:a16="http://schemas.microsoft.com/office/drawing/2014/main" id="{8C2C771E-4C59-4983-9F4E-3A3E9FB3E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3068638"/>
            <a:ext cx="435610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39F4AD26-B216-4946-A897-B1BB466BBF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549275"/>
            <a:ext cx="7631112" cy="1203325"/>
          </a:xfrm>
        </p:spPr>
        <p:txBody>
          <a:bodyPr/>
          <a:lstStyle/>
          <a:p>
            <a:r>
              <a:rPr lang="de-DE" altLang="de-DE" sz="4000" b="1" u="sng">
                <a:latin typeface="Arial" panose="020B0604020202020204" pitchFamily="34" charset="0"/>
                <a:cs typeface="Arial" panose="020B0604020202020204" pitchFamily="34" charset="0"/>
              </a:rPr>
              <a:t>Kognitive Voraussetzungen am Beispiel des Lesen- und Schreibenlernens</a:t>
            </a:r>
          </a:p>
        </p:txBody>
      </p:sp>
      <p:pic>
        <p:nvPicPr>
          <p:cNvPr id="17411" name="Grafik 7">
            <a:extLst>
              <a:ext uri="{FF2B5EF4-FFF2-40B4-BE49-F238E27FC236}">
                <a16:creationId xmlns:a16="http://schemas.microsoft.com/office/drawing/2014/main" id="{E400769C-03D4-4D05-A87C-A5D88AE79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349500"/>
            <a:ext cx="315595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F9FBC57-6683-4AE8-9EB5-5E404489A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5661248"/>
            <a:ext cx="487363" cy="487363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3F46874-4847-403B-A785-3C56578804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6670" y="58213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feld 5">
            <a:extLst>
              <a:ext uri="{FF2B5EF4-FFF2-40B4-BE49-F238E27FC236}">
                <a16:creationId xmlns:a16="http://schemas.microsoft.com/office/drawing/2014/main" id="{38189498-84F5-4FC0-B071-183525B417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50825" y="908050"/>
            <a:ext cx="8609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000" b="1" u="sng">
                <a:latin typeface="Arial" panose="020B0604020202020204" pitchFamily="34" charset="0"/>
                <a:cs typeface="Arial" panose="020B0604020202020204" pitchFamily="34" charset="0"/>
              </a:rPr>
              <a:t>Mathematische Grundkenntnisse</a:t>
            </a:r>
          </a:p>
        </p:txBody>
      </p:sp>
      <p:pic>
        <p:nvPicPr>
          <p:cNvPr id="18435" name="Grafik 2">
            <a:extLst>
              <a:ext uri="{FF2B5EF4-FFF2-40B4-BE49-F238E27FC236}">
                <a16:creationId xmlns:a16="http://schemas.microsoft.com/office/drawing/2014/main" id="{AE422E22-9F4F-467A-A72E-F4075624D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03413"/>
            <a:ext cx="3744912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2D4927B-C338-4810-8064-E814AB200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4">
            <a:extLst>
              <a:ext uri="{FF2B5EF4-FFF2-40B4-BE49-F238E27FC236}">
                <a16:creationId xmlns:a16="http://schemas.microsoft.com/office/drawing/2014/main" id="{44F81D19-6773-4FF5-AD43-49D6EE413D83}"/>
              </a:ext>
            </a:extLst>
          </p:cNvPr>
          <p:cNvSpPr/>
          <p:nvPr/>
        </p:nvSpPr>
        <p:spPr>
          <a:xfrm>
            <a:off x="247650" y="476250"/>
            <a:ext cx="2697163" cy="23590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45056"/>
              <a:gd name="f7" fmla="val 1583767"/>
              <a:gd name="f8" fmla="val 791884"/>
              <a:gd name="f9" fmla="val 395942"/>
              <a:gd name="f10" fmla="val 1449114"/>
              <a:gd name="f11" fmla="+- 0 0 -90"/>
              <a:gd name="f12" fmla="*/ f3 1 1845056"/>
              <a:gd name="f13" fmla="*/ f4 1 1583767"/>
              <a:gd name="f14" fmla="+- f7 0 f5"/>
              <a:gd name="f15" fmla="+- f6 0 f5"/>
              <a:gd name="f16" fmla="*/ f11 f0 1"/>
              <a:gd name="f17" fmla="*/ f15 1 1845056"/>
              <a:gd name="f18" fmla="*/ f14 1 1583767"/>
              <a:gd name="f19" fmla="*/ 0 f15 1"/>
              <a:gd name="f20" fmla="*/ 791884 f14 1"/>
              <a:gd name="f21" fmla="*/ 395942 f15 1"/>
              <a:gd name="f22" fmla="*/ 0 f14 1"/>
              <a:gd name="f23" fmla="*/ 1449114 f15 1"/>
              <a:gd name="f24" fmla="*/ 1845056 f15 1"/>
              <a:gd name="f25" fmla="*/ 1583767 f14 1"/>
              <a:gd name="f26" fmla="*/ f16 1 f2"/>
              <a:gd name="f27" fmla="*/ f19 1 1845056"/>
              <a:gd name="f28" fmla="*/ f20 1 1583767"/>
              <a:gd name="f29" fmla="*/ f21 1 1845056"/>
              <a:gd name="f30" fmla="*/ f22 1 1583767"/>
              <a:gd name="f31" fmla="*/ f23 1 1845056"/>
              <a:gd name="f32" fmla="*/ f24 1 1845056"/>
              <a:gd name="f33" fmla="*/ f25 1 1583767"/>
              <a:gd name="f34" fmla="*/ f5 1 f17"/>
              <a:gd name="f35" fmla="*/ f6 1 f17"/>
              <a:gd name="f36" fmla="*/ f5 1 f18"/>
              <a:gd name="f37" fmla="*/ f7 1 f18"/>
              <a:gd name="f38" fmla="+- f26 0 f1"/>
              <a:gd name="f39" fmla="*/ f27 1 f17"/>
              <a:gd name="f40" fmla="*/ f28 1 f18"/>
              <a:gd name="f41" fmla="*/ f29 1 f17"/>
              <a:gd name="f42" fmla="*/ f30 1 f18"/>
              <a:gd name="f43" fmla="*/ f31 1 f17"/>
              <a:gd name="f44" fmla="*/ f32 1 f17"/>
              <a:gd name="f45" fmla="*/ f33 1 f18"/>
              <a:gd name="f46" fmla="*/ f34 f12 1"/>
              <a:gd name="f47" fmla="*/ f35 f12 1"/>
              <a:gd name="f48" fmla="*/ f37 f13 1"/>
              <a:gd name="f49" fmla="*/ f36 f13 1"/>
              <a:gd name="f50" fmla="*/ f39 f12 1"/>
              <a:gd name="f51" fmla="*/ f40 f13 1"/>
              <a:gd name="f52" fmla="*/ f41 f12 1"/>
              <a:gd name="f53" fmla="*/ f42 f13 1"/>
              <a:gd name="f54" fmla="*/ f43 f12 1"/>
              <a:gd name="f55" fmla="*/ f44 f12 1"/>
              <a:gd name="f56" fmla="*/ f45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50" y="f51"/>
              </a:cxn>
              <a:cxn ang="f38">
                <a:pos x="f52" y="f53"/>
              </a:cxn>
              <a:cxn ang="f38">
                <a:pos x="f54" y="f53"/>
              </a:cxn>
              <a:cxn ang="f38">
                <a:pos x="f55" y="f51"/>
              </a:cxn>
              <a:cxn ang="f38">
                <a:pos x="f54" y="f56"/>
              </a:cxn>
              <a:cxn ang="f38">
                <a:pos x="f52" y="f56"/>
              </a:cxn>
              <a:cxn ang="f38">
                <a:pos x="f50" y="f51"/>
              </a:cxn>
            </a:cxnLst>
            <a:rect l="f46" t="f49" r="f47" b="f48"/>
            <a:pathLst>
              <a:path w="1845056" h="1583767">
                <a:moveTo>
                  <a:pt x="f5" y="f8"/>
                </a:moveTo>
                <a:lnTo>
                  <a:pt x="f9" y="f5"/>
                </a:lnTo>
                <a:lnTo>
                  <a:pt x="f10" y="f5"/>
                </a:lnTo>
                <a:lnTo>
                  <a:pt x="f6" y="f8"/>
                </a:lnTo>
                <a:lnTo>
                  <a:pt x="f10" y="f7"/>
                </a:lnTo>
                <a:lnTo>
                  <a:pt x="f9" y="f7"/>
                </a:lnTo>
                <a:lnTo>
                  <a:pt x="f5" y="f8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5B9BD5"/>
            </a:solidFill>
            <a:prstDash val="solid"/>
            <a:miter/>
          </a:ln>
        </p:spPr>
        <p:txBody>
          <a:bodyPr lIns="214298" tIns="197291" rIns="214298" bIns="197291" anchor="ctr" anchorCtr="1"/>
          <a:lstStyle/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Selbstständigkeit</a:t>
            </a:r>
          </a:p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05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Aufräumen können</a:t>
            </a: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Überblick über Material haben</a:t>
            </a: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Selbstorganisation</a:t>
            </a: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 selbstständig erledigen können</a:t>
            </a:r>
          </a:p>
        </p:txBody>
      </p:sp>
      <p:sp>
        <p:nvSpPr>
          <p:cNvPr id="3" name="Freihandform 8">
            <a:extLst>
              <a:ext uri="{FF2B5EF4-FFF2-40B4-BE49-F238E27FC236}">
                <a16:creationId xmlns:a16="http://schemas.microsoft.com/office/drawing/2014/main" id="{E87045B5-BADF-4FE6-89DF-8E8CC0015A6C}"/>
              </a:ext>
            </a:extLst>
          </p:cNvPr>
          <p:cNvSpPr/>
          <p:nvPr/>
        </p:nvSpPr>
        <p:spPr>
          <a:xfrm>
            <a:off x="165100" y="3581400"/>
            <a:ext cx="2695575" cy="22828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45056"/>
              <a:gd name="f7" fmla="val 1583767"/>
              <a:gd name="f8" fmla="val 791884"/>
              <a:gd name="f9" fmla="val 395942"/>
              <a:gd name="f10" fmla="val 1449114"/>
              <a:gd name="f11" fmla="+- 0 0 -90"/>
              <a:gd name="f12" fmla="*/ f3 1 1845056"/>
              <a:gd name="f13" fmla="*/ f4 1 1583767"/>
              <a:gd name="f14" fmla="+- f7 0 f5"/>
              <a:gd name="f15" fmla="+- f6 0 f5"/>
              <a:gd name="f16" fmla="*/ f11 f0 1"/>
              <a:gd name="f17" fmla="*/ f15 1 1845056"/>
              <a:gd name="f18" fmla="*/ f14 1 1583767"/>
              <a:gd name="f19" fmla="*/ 0 f15 1"/>
              <a:gd name="f20" fmla="*/ 791884 f14 1"/>
              <a:gd name="f21" fmla="*/ 395942 f15 1"/>
              <a:gd name="f22" fmla="*/ 0 f14 1"/>
              <a:gd name="f23" fmla="*/ 1449114 f15 1"/>
              <a:gd name="f24" fmla="*/ 1845056 f15 1"/>
              <a:gd name="f25" fmla="*/ 1583767 f14 1"/>
              <a:gd name="f26" fmla="*/ f16 1 f2"/>
              <a:gd name="f27" fmla="*/ f19 1 1845056"/>
              <a:gd name="f28" fmla="*/ f20 1 1583767"/>
              <a:gd name="f29" fmla="*/ f21 1 1845056"/>
              <a:gd name="f30" fmla="*/ f22 1 1583767"/>
              <a:gd name="f31" fmla="*/ f23 1 1845056"/>
              <a:gd name="f32" fmla="*/ f24 1 1845056"/>
              <a:gd name="f33" fmla="*/ f25 1 1583767"/>
              <a:gd name="f34" fmla="*/ f5 1 f17"/>
              <a:gd name="f35" fmla="*/ f6 1 f17"/>
              <a:gd name="f36" fmla="*/ f5 1 f18"/>
              <a:gd name="f37" fmla="*/ f7 1 f18"/>
              <a:gd name="f38" fmla="+- f26 0 f1"/>
              <a:gd name="f39" fmla="*/ f27 1 f17"/>
              <a:gd name="f40" fmla="*/ f28 1 f18"/>
              <a:gd name="f41" fmla="*/ f29 1 f17"/>
              <a:gd name="f42" fmla="*/ f30 1 f18"/>
              <a:gd name="f43" fmla="*/ f31 1 f17"/>
              <a:gd name="f44" fmla="*/ f32 1 f17"/>
              <a:gd name="f45" fmla="*/ f33 1 f18"/>
              <a:gd name="f46" fmla="*/ f34 f12 1"/>
              <a:gd name="f47" fmla="*/ f35 f12 1"/>
              <a:gd name="f48" fmla="*/ f37 f13 1"/>
              <a:gd name="f49" fmla="*/ f36 f13 1"/>
              <a:gd name="f50" fmla="*/ f39 f12 1"/>
              <a:gd name="f51" fmla="*/ f40 f13 1"/>
              <a:gd name="f52" fmla="*/ f41 f12 1"/>
              <a:gd name="f53" fmla="*/ f42 f13 1"/>
              <a:gd name="f54" fmla="*/ f43 f12 1"/>
              <a:gd name="f55" fmla="*/ f44 f12 1"/>
              <a:gd name="f56" fmla="*/ f45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50" y="f51"/>
              </a:cxn>
              <a:cxn ang="f38">
                <a:pos x="f52" y="f53"/>
              </a:cxn>
              <a:cxn ang="f38">
                <a:pos x="f54" y="f53"/>
              </a:cxn>
              <a:cxn ang="f38">
                <a:pos x="f55" y="f51"/>
              </a:cxn>
              <a:cxn ang="f38">
                <a:pos x="f54" y="f56"/>
              </a:cxn>
              <a:cxn ang="f38">
                <a:pos x="f52" y="f56"/>
              </a:cxn>
              <a:cxn ang="f38">
                <a:pos x="f50" y="f51"/>
              </a:cxn>
            </a:cxnLst>
            <a:rect l="f46" t="f49" r="f47" b="f48"/>
            <a:pathLst>
              <a:path w="1845056" h="1583767">
                <a:moveTo>
                  <a:pt x="f5" y="f8"/>
                </a:moveTo>
                <a:lnTo>
                  <a:pt x="f9" y="f5"/>
                </a:lnTo>
                <a:lnTo>
                  <a:pt x="f10" y="f5"/>
                </a:lnTo>
                <a:lnTo>
                  <a:pt x="f6" y="f8"/>
                </a:lnTo>
                <a:lnTo>
                  <a:pt x="f10" y="f7"/>
                </a:lnTo>
                <a:lnTo>
                  <a:pt x="f9" y="f7"/>
                </a:lnTo>
                <a:lnTo>
                  <a:pt x="f5" y="f8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5B9BD5"/>
            </a:solidFill>
            <a:prstDash val="solid"/>
            <a:miter/>
          </a:ln>
        </p:spPr>
        <p:txBody>
          <a:bodyPr lIns="214298" tIns="197291" rIns="214298" bIns="197291" anchor="ctr" anchorCtr="1"/>
          <a:lstStyle/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150" b="1" u="sng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Motorische Fähigkeiten</a:t>
            </a:r>
          </a:p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05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Sicheres Nachspuren und Ausmalen (Begrenzungen einhalten)</a:t>
            </a: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Entspannte und korrekte Stifthaltung</a:t>
            </a: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Knoten und Schleifen binden können</a:t>
            </a:r>
          </a:p>
        </p:txBody>
      </p:sp>
      <p:sp>
        <p:nvSpPr>
          <p:cNvPr id="4" name="Freihandform 12">
            <a:extLst>
              <a:ext uri="{FF2B5EF4-FFF2-40B4-BE49-F238E27FC236}">
                <a16:creationId xmlns:a16="http://schemas.microsoft.com/office/drawing/2014/main" id="{E89E3EBA-0B01-469A-82B8-0D5B9BC1F100}"/>
              </a:ext>
            </a:extLst>
          </p:cNvPr>
          <p:cNvSpPr/>
          <p:nvPr/>
        </p:nvSpPr>
        <p:spPr>
          <a:xfrm>
            <a:off x="5830888" y="508000"/>
            <a:ext cx="2628900" cy="23590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45056"/>
              <a:gd name="f7" fmla="val 1583767"/>
              <a:gd name="f8" fmla="val 791884"/>
              <a:gd name="f9" fmla="val 395942"/>
              <a:gd name="f10" fmla="val 1449114"/>
              <a:gd name="f11" fmla="+- 0 0 -90"/>
              <a:gd name="f12" fmla="*/ f3 1 1845056"/>
              <a:gd name="f13" fmla="*/ f4 1 1583767"/>
              <a:gd name="f14" fmla="+- f7 0 f5"/>
              <a:gd name="f15" fmla="+- f6 0 f5"/>
              <a:gd name="f16" fmla="*/ f11 f0 1"/>
              <a:gd name="f17" fmla="*/ f15 1 1845056"/>
              <a:gd name="f18" fmla="*/ f14 1 1583767"/>
              <a:gd name="f19" fmla="*/ 0 f15 1"/>
              <a:gd name="f20" fmla="*/ 791884 f14 1"/>
              <a:gd name="f21" fmla="*/ 395942 f15 1"/>
              <a:gd name="f22" fmla="*/ 0 f14 1"/>
              <a:gd name="f23" fmla="*/ 1449114 f15 1"/>
              <a:gd name="f24" fmla="*/ 1845056 f15 1"/>
              <a:gd name="f25" fmla="*/ 1583767 f14 1"/>
              <a:gd name="f26" fmla="*/ f16 1 f2"/>
              <a:gd name="f27" fmla="*/ f19 1 1845056"/>
              <a:gd name="f28" fmla="*/ f20 1 1583767"/>
              <a:gd name="f29" fmla="*/ f21 1 1845056"/>
              <a:gd name="f30" fmla="*/ f22 1 1583767"/>
              <a:gd name="f31" fmla="*/ f23 1 1845056"/>
              <a:gd name="f32" fmla="*/ f24 1 1845056"/>
              <a:gd name="f33" fmla="*/ f25 1 1583767"/>
              <a:gd name="f34" fmla="*/ f5 1 f17"/>
              <a:gd name="f35" fmla="*/ f6 1 f17"/>
              <a:gd name="f36" fmla="*/ f5 1 f18"/>
              <a:gd name="f37" fmla="*/ f7 1 f18"/>
              <a:gd name="f38" fmla="+- f26 0 f1"/>
              <a:gd name="f39" fmla="*/ f27 1 f17"/>
              <a:gd name="f40" fmla="*/ f28 1 f18"/>
              <a:gd name="f41" fmla="*/ f29 1 f17"/>
              <a:gd name="f42" fmla="*/ f30 1 f18"/>
              <a:gd name="f43" fmla="*/ f31 1 f17"/>
              <a:gd name="f44" fmla="*/ f32 1 f17"/>
              <a:gd name="f45" fmla="*/ f33 1 f18"/>
              <a:gd name="f46" fmla="*/ f34 f12 1"/>
              <a:gd name="f47" fmla="*/ f35 f12 1"/>
              <a:gd name="f48" fmla="*/ f37 f13 1"/>
              <a:gd name="f49" fmla="*/ f36 f13 1"/>
              <a:gd name="f50" fmla="*/ f39 f12 1"/>
              <a:gd name="f51" fmla="*/ f40 f13 1"/>
              <a:gd name="f52" fmla="*/ f41 f12 1"/>
              <a:gd name="f53" fmla="*/ f42 f13 1"/>
              <a:gd name="f54" fmla="*/ f43 f12 1"/>
              <a:gd name="f55" fmla="*/ f44 f12 1"/>
              <a:gd name="f56" fmla="*/ f45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50" y="f51"/>
              </a:cxn>
              <a:cxn ang="f38">
                <a:pos x="f52" y="f53"/>
              </a:cxn>
              <a:cxn ang="f38">
                <a:pos x="f54" y="f53"/>
              </a:cxn>
              <a:cxn ang="f38">
                <a:pos x="f55" y="f51"/>
              </a:cxn>
              <a:cxn ang="f38">
                <a:pos x="f54" y="f56"/>
              </a:cxn>
              <a:cxn ang="f38">
                <a:pos x="f52" y="f56"/>
              </a:cxn>
              <a:cxn ang="f38">
                <a:pos x="f50" y="f51"/>
              </a:cxn>
            </a:cxnLst>
            <a:rect l="f46" t="f49" r="f47" b="f48"/>
            <a:pathLst>
              <a:path w="1845056" h="1583767">
                <a:moveTo>
                  <a:pt x="f5" y="f8"/>
                </a:moveTo>
                <a:lnTo>
                  <a:pt x="f9" y="f5"/>
                </a:lnTo>
                <a:lnTo>
                  <a:pt x="f10" y="f5"/>
                </a:lnTo>
                <a:lnTo>
                  <a:pt x="f6" y="f8"/>
                </a:lnTo>
                <a:lnTo>
                  <a:pt x="f10" y="f7"/>
                </a:lnTo>
                <a:lnTo>
                  <a:pt x="f9" y="f7"/>
                </a:lnTo>
                <a:lnTo>
                  <a:pt x="f5" y="f8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5B9BD5"/>
            </a:solidFill>
            <a:prstDash val="solid"/>
            <a:miter/>
          </a:ln>
        </p:spPr>
        <p:txBody>
          <a:bodyPr lIns="214298" tIns="197291" rIns="214298" bIns="197291" anchor="ctr" anchorCtr="1"/>
          <a:lstStyle/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Soziale Fähigkeiten</a:t>
            </a:r>
          </a:p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05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Regelbewusstsein</a:t>
            </a: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Kontaktfähigkeit</a:t>
            </a:r>
          </a:p>
          <a:p>
            <a:pPr marL="214313" indent="-214313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 Interessen zurückstellen können</a:t>
            </a:r>
          </a:p>
        </p:txBody>
      </p:sp>
      <p:sp>
        <p:nvSpPr>
          <p:cNvPr id="5" name="Freihandform 16">
            <a:extLst>
              <a:ext uri="{FF2B5EF4-FFF2-40B4-BE49-F238E27FC236}">
                <a16:creationId xmlns:a16="http://schemas.microsoft.com/office/drawing/2014/main" id="{19822563-9E9B-45E1-85FE-8A8E844D8300}"/>
              </a:ext>
            </a:extLst>
          </p:cNvPr>
          <p:cNvSpPr/>
          <p:nvPr/>
        </p:nvSpPr>
        <p:spPr>
          <a:xfrm>
            <a:off x="6011863" y="3521075"/>
            <a:ext cx="2846387" cy="24288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45056"/>
              <a:gd name="f7" fmla="val 1583767"/>
              <a:gd name="f8" fmla="val 791884"/>
              <a:gd name="f9" fmla="val 395942"/>
              <a:gd name="f10" fmla="val 1449114"/>
              <a:gd name="f11" fmla="+- 0 0 -90"/>
              <a:gd name="f12" fmla="*/ f3 1 1845056"/>
              <a:gd name="f13" fmla="*/ f4 1 1583767"/>
              <a:gd name="f14" fmla="+- f7 0 f5"/>
              <a:gd name="f15" fmla="+- f6 0 f5"/>
              <a:gd name="f16" fmla="*/ f11 f0 1"/>
              <a:gd name="f17" fmla="*/ f15 1 1845056"/>
              <a:gd name="f18" fmla="*/ f14 1 1583767"/>
              <a:gd name="f19" fmla="*/ 0 f15 1"/>
              <a:gd name="f20" fmla="*/ 791884 f14 1"/>
              <a:gd name="f21" fmla="*/ 395942 f15 1"/>
              <a:gd name="f22" fmla="*/ 0 f14 1"/>
              <a:gd name="f23" fmla="*/ 1449114 f15 1"/>
              <a:gd name="f24" fmla="*/ 1845056 f15 1"/>
              <a:gd name="f25" fmla="*/ 1583767 f14 1"/>
              <a:gd name="f26" fmla="*/ f16 1 f2"/>
              <a:gd name="f27" fmla="*/ f19 1 1845056"/>
              <a:gd name="f28" fmla="*/ f20 1 1583767"/>
              <a:gd name="f29" fmla="*/ f21 1 1845056"/>
              <a:gd name="f30" fmla="*/ f22 1 1583767"/>
              <a:gd name="f31" fmla="*/ f23 1 1845056"/>
              <a:gd name="f32" fmla="*/ f24 1 1845056"/>
              <a:gd name="f33" fmla="*/ f25 1 1583767"/>
              <a:gd name="f34" fmla="*/ f5 1 f17"/>
              <a:gd name="f35" fmla="*/ f6 1 f17"/>
              <a:gd name="f36" fmla="*/ f5 1 f18"/>
              <a:gd name="f37" fmla="*/ f7 1 f18"/>
              <a:gd name="f38" fmla="+- f26 0 f1"/>
              <a:gd name="f39" fmla="*/ f27 1 f17"/>
              <a:gd name="f40" fmla="*/ f28 1 f18"/>
              <a:gd name="f41" fmla="*/ f29 1 f17"/>
              <a:gd name="f42" fmla="*/ f30 1 f18"/>
              <a:gd name="f43" fmla="*/ f31 1 f17"/>
              <a:gd name="f44" fmla="*/ f32 1 f17"/>
              <a:gd name="f45" fmla="*/ f33 1 f18"/>
              <a:gd name="f46" fmla="*/ f34 f12 1"/>
              <a:gd name="f47" fmla="*/ f35 f12 1"/>
              <a:gd name="f48" fmla="*/ f37 f13 1"/>
              <a:gd name="f49" fmla="*/ f36 f13 1"/>
              <a:gd name="f50" fmla="*/ f39 f12 1"/>
              <a:gd name="f51" fmla="*/ f40 f13 1"/>
              <a:gd name="f52" fmla="*/ f41 f12 1"/>
              <a:gd name="f53" fmla="*/ f42 f13 1"/>
              <a:gd name="f54" fmla="*/ f43 f12 1"/>
              <a:gd name="f55" fmla="*/ f44 f12 1"/>
              <a:gd name="f56" fmla="*/ f45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50" y="f51"/>
              </a:cxn>
              <a:cxn ang="f38">
                <a:pos x="f52" y="f53"/>
              </a:cxn>
              <a:cxn ang="f38">
                <a:pos x="f54" y="f53"/>
              </a:cxn>
              <a:cxn ang="f38">
                <a:pos x="f55" y="f51"/>
              </a:cxn>
              <a:cxn ang="f38">
                <a:pos x="f54" y="f56"/>
              </a:cxn>
              <a:cxn ang="f38">
                <a:pos x="f52" y="f56"/>
              </a:cxn>
              <a:cxn ang="f38">
                <a:pos x="f50" y="f51"/>
              </a:cxn>
            </a:cxnLst>
            <a:rect l="f46" t="f49" r="f47" b="f48"/>
            <a:pathLst>
              <a:path w="1845056" h="1583767">
                <a:moveTo>
                  <a:pt x="f5" y="f8"/>
                </a:moveTo>
                <a:lnTo>
                  <a:pt x="f9" y="f5"/>
                </a:lnTo>
                <a:lnTo>
                  <a:pt x="f10" y="f5"/>
                </a:lnTo>
                <a:lnTo>
                  <a:pt x="f6" y="f8"/>
                </a:lnTo>
                <a:lnTo>
                  <a:pt x="f10" y="f7"/>
                </a:lnTo>
                <a:lnTo>
                  <a:pt x="f9" y="f7"/>
                </a:lnTo>
                <a:lnTo>
                  <a:pt x="f5" y="f8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5B9BD5"/>
            </a:solidFill>
            <a:prstDash val="solid"/>
            <a:miter/>
          </a:ln>
        </p:spPr>
        <p:txBody>
          <a:bodyPr lIns="214298" tIns="197291" rIns="214298" bIns="197291" anchor="ctr" anchorCtr="1"/>
          <a:lstStyle/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u="sng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Sprachliche </a:t>
            </a:r>
            <a:r>
              <a:rPr lang="de-DE" sz="12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</a:p>
          <a:p>
            <a:pPr algn="ctr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05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vollständigen Sätzen sprechen</a:t>
            </a:r>
          </a:p>
          <a:p>
            <a:pPr marL="128588" indent="-128588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guter Wortschatz</a:t>
            </a:r>
          </a:p>
          <a:p>
            <a:pPr marL="128588" indent="-128588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Mehrteilige Anweisungen verstehen können</a:t>
            </a:r>
          </a:p>
          <a:p>
            <a:pPr marL="171450" indent="-171450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Korrekte Aussprache</a:t>
            </a:r>
          </a:p>
          <a:p>
            <a:pPr marL="128588" indent="-128588" defTabSz="466728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675" kern="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9462" name="Gruppieren 38">
            <a:extLst>
              <a:ext uri="{FF2B5EF4-FFF2-40B4-BE49-F238E27FC236}">
                <a16:creationId xmlns:a16="http://schemas.microsoft.com/office/drawing/2014/main" id="{D8749993-4DFF-4CFF-B82B-C6FA04AD0750}"/>
              </a:ext>
            </a:extLst>
          </p:cNvPr>
          <p:cNvGrpSpPr>
            <a:grpSpLocks/>
          </p:cNvGrpSpPr>
          <p:nvPr/>
        </p:nvGrpSpPr>
        <p:grpSpPr bwMode="auto">
          <a:xfrm>
            <a:off x="3038475" y="182563"/>
            <a:ext cx="2697163" cy="2284412"/>
            <a:chOff x="4428663" y="380175"/>
            <a:chExt cx="2454551" cy="2164467"/>
          </a:xfrm>
        </p:grpSpPr>
        <p:sp>
          <p:nvSpPr>
            <p:cNvPr id="7" name="Freihandform 18">
              <a:extLst>
                <a:ext uri="{FF2B5EF4-FFF2-40B4-BE49-F238E27FC236}">
                  <a16:creationId xmlns:a16="http://schemas.microsoft.com/office/drawing/2014/main" id="{F084B004-D029-41D0-B2AA-6BDEF4104E35}"/>
                </a:ext>
              </a:extLst>
            </p:cNvPr>
            <p:cNvSpPr/>
            <p:nvPr/>
          </p:nvSpPr>
          <p:spPr>
            <a:xfrm>
              <a:off x="4428663" y="380175"/>
              <a:ext cx="2454551" cy="21644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+- 0 0 1"/>
                <a:gd name="f9" fmla="val 115470"/>
                <a:gd name="f10" fmla="val 25000"/>
                <a:gd name="f11" fmla="+- 0 0 -180"/>
                <a:gd name="f12" fmla="+- 0 0 -360"/>
                <a:gd name="f13" fmla="abs f3"/>
                <a:gd name="f14" fmla="abs f4"/>
                <a:gd name="f15" fmla="abs f5"/>
                <a:gd name="f16" fmla="+- 3600000 f1 0"/>
                <a:gd name="f17" fmla="*/ f11 f0 1"/>
                <a:gd name="f18" fmla="*/ f12 f0 1"/>
                <a:gd name="f19" fmla="?: f13 f3 1"/>
                <a:gd name="f20" fmla="?: f14 f4 1"/>
                <a:gd name="f21" fmla="?: f15 f5 1"/>
                <a:gd name="f22" fmla="+- f16 0 f1"/>
                <a:gd name="f23" fmla="*/ f17 1 f2"/>
                <a:gd name="f24" fmla="*/ f18 1 f2"/>
                <a:gd name="f25" fmla="*/ f19 1 21600"/>
                <a:gd name="f26" fmla="*/ f20 1 21600"/>
                <a:gd name="f27" fmla="*/ 21600 f19 1"/>
                <a:gd name="f28" fmla="*/ 21600 f20 1"/>
                <a:gd name="f29" fmla="+- f22 f1 0"/>
                <a:gd name="f30" fmla="+- f23 0 f1"/>
                <a:gd name="f31" fmla="+- f24 0 f1"/>
                <a:gd name="f32" fmla="min f26 f25"/>
                <a:gd name="f33" fmla="*/ f27 1 f21"/>
                <a:gd name="f34" fmla="*/ f28 1 f21"/>
                <a:gd name="f35" fmla="*/ f29 f7 1"/>
                <a:gd name="f36" fmla="val f33"/>
                <a:gd name="f37" fmla="val f34"/>
                <a:gd name="f38" fmla="*/ f35 1 f0"/>
                <a:gd name="f39" fmla="*/ f6 f32 1"/>
                <a:gd name="f40" fmla="+- f37 0 f6"/>
                <a:gd name="f41" fmla="+- f36 0 f6"/>
                <a:gd name="f42" fmla="+- 0 0 f38"/>
                <a:gd name="f43" fmla="*/ f36 f32 1"/>
                <a:gd name="f44" fmla="*/ f40 1 2"/>
                <a:gd name="f45" fmla="min f41 f40"/>
                <a:gd name="f46" fmla="*/ 50000 f41 1"/>
                <a:gd name="f47" fmla="+- 0 0 f42"/>
                <a:gd name="f48" fmla="+- f6 f44 0"/>
                <a:gd name="f49" fmla="*/ f46 1 f45"/>
                <a:gd name="f50" fmla="*/ f44 f9 1"/>
                <a:gd name="f51" fmla="*/ f45 f10 1"/>
                <a:gd name="f52" fmla="*/ f47 f0 1"/>
                <a:gd name="f53" fmla="*/ f50 1 100000"/>
                <a:gd name="f54" fmla="*/ f51 1 100000"/>
                <a:gd name="f55" fmla="*/ f49 f8 1"/>
                <a:gd name="f56" fmla="*/ f52 1 f7"/>
                <a:gd name="f57" fmla="*/ f48 f32 1"/>
                <a:gd name="f58" fmla="+- f36 0 f54"/>
                <a:gd name="f59" fmla="*/ f55 1 2"/>
                <a:gd name="f60" fmla="+- f56 0 f1"/>
                <a:gd name="f61" fmla="*/ f54 f32 1"/>
                <a:gd name="f62" fmla="sin 1 f60"/>
                <a:gd name="f63" fmla="+- f10 f59 0"/>
                <a:gd name="f64" fmla="*/ f58 f32 1"/>
                <a:gd name="f65" fmla="+- 0 0 f62"/>
                <a:gd name="f66" fmla="?: f63 4 2"/>
                <a:gd name="f67" fmla="?: f63 3 2"/>
                <a:gd name="f68" fmla="?: f63 f59 0"/>
                <a:gd name="f69" fmla="+- 0 0 f65"/>
                <a:gd name="f70" fmla="+- f10 f68 0"/>
                <a:gd name="f71" fmla="val f69"/>
                <a:gd name="f72" fmla="*/ f70 1 f59"/>
                <a:gd name="f73" fmla="*/ f71 f53 1"/>
                <a:gd name="f74" fmla="*/ f72 f67 1"/>
                <a:gd name="f75" fmla="+- f48 0 f73"/>
                <a:gd name="f76" fmla="+- f48 f73 0"/>
                <a:gd name="f77" fmla="*/ f74 1 f8"/>
                <a:gd name="f78" fmla="+- f66 f77 0"/>
                <a:gd name="f79" fmla="*/ f75 f32 1"/>
                <a:gd name="f80" fmla="*/ f76 f32 1"/>
                <a:gd name="f81" fmla="*/ f41 f78 1"/>
                <a:gd name="f82" fmla="*/ f40 f78 1"/>
                <a:gd name="f83" fmla="*/ f81 1 24"/>
                <a:gd name="f84" fmla="*/ f82 1 24"/>
                <a:gd name="f85" fmla="+- f36 0 f83"/>
                <a:gd name="f86" fmla="+- f37 0 f84"/>
                <a:gd name="f87" fmla="*/ f83 f32 1"/>
                <a:gd name="f88" fmla="*/ f84 f32 1"/>
                <a:gd name="f89" fmla="*/ f85 f32 1"/>
                <a:gd name="f90" fmla="*/ f86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4" y="f80"/>
                </a:cxn>
                <a:cxn ang="f30">
                  <a:pos x="f61" y="f80"/>
                </a:cxn>
                <a:cxn ang="f31">
                  <a:pos x="f61" y="f79"/>
                </a:cxn>
                <a:cxn ang="f31">
                  <a:pos x="f64" y="f79"/>
                </a:cxn>
              </a:cxnLst>
              <a:rect l="f87" t="f88" r="f89" b="f90"/>
              <a:pathLst>
                <a:path>
                  <a:moveTo>
                    <a:pt x="f39" y="f57"/>
                  </a:moveTo>
                  <a:lnTo>
                    <a:pt x="f61" y="f79"/>
                  </a:lnTo>
                  <a:lnTo>
                    <a:pt x="f64" y="f79"/>
                  </a:lnTo>
                  <a:lnTo>
                    <a:pt x="f43" y="f57"/>
                  </a:lnTo>
                  <a:lnTo>
                    <a:pt x="f64" y="f80"/>
                  </a:lnTo>
                  <a:lnTo>
                    <a:pt x="f61" y="f80"/>
                  </a:lnTo>
                  <a:close/>
                </a:path>
              </a:pathLst>
            </a:custGeom>
            <a:solidFill>
              <a:srgbClr val="5B9BD5"/>
            </a:solidFill>
            <a:ln w="12701" cap="flat">
              <a:solidFill>
                <a:srgbClr val="5B9BD5"/>
              </a:solidFill>
              <a:prstDash val="solid"/>
              <a:miter/>
            </a:ln>
          </p:spPr>
          <p:txBody>
            <a:bodyPr lIns="214298" tIns="197291" rIns="214298" bIns="197291" anchor="ctr" anchorCtr="1"/>
            <a:lstStyle/>
            <a:p>
              <a:pPr algn="ctr"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050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Textfeld 35">
              <a:extLst>
                <a:ext uri="{FF2B5EF4-FFF2-40B4-BE49-F238E27FC236}">
                  <a16:creationId xmlns:a16="http://schemas.microsoft.com/office/drawing/2014/main" id="{19C2DC81-EAB3-4E11-B352-8582D96FCA90}"/>
                </a:ext>
              </a:extLst>
            </p:cNvPr>
            <p:cNvSpPr txBox="1"/>
            <p:nvPr/>
          </p:nvSpPr>
          <p:spPr>
            <a:xfrm>
              <a:off x="4863519" y="470424"/>
              <a:ext cx="1678745" cy="1486097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68580" tIns="34290" rIns="68580" bIns="34290">
              <a:spAutoFit/>
            </a:bodyPr>
            <a:lstStyle/>
            <a:p>
              <a:pPr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050" kern="0" dirty="0">
                <a:solidFill>
                  <a:srgbClr val="FFFFFF"/>
                </a:solidFill>
                <a:latin typeface="Calibri"/>
              </a:endParaRPr>
            </a:p>
            <a:p>
              <a:pPr algn="ctr"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200" b="1" u="sng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Motivation u. positive Lerneinstellung</a:t>
              </a:r>
            </a:p>
            <a:p>
              <a:pPr algn="ctr"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0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8588" indent="-128588" defTabSz="685800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5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Anstrengungsbereitschaft</a:t>
              </a:r>
            </a:p>
            <a:p>
              <a:pPr marL="128588" indent="-128588" defTabSz="685800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5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 Misserfolgen umgehen können</a:t>
              </a:r>
            </a:p>
            <a:p>
              <a:pPr marL="128588" indent="-128588" defTabSz="685800" fontAlgn="auto" hangingPunct="1"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5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Auch ungeliebte Aufgaben erledigen können</a:t>
              </a:r>
            </a:p>
          </p:txBody>
        </p:sp>
      </p:grpSp>
      <p:grpSp>
        <p:nvGrpSpPr>
          <p:cNvPr id="19463" name="Gruppieren 39">
            <a:extLst>
              <a:ext uri="{FF2B5EF4-FFF2-40B4-BE49-F238E27FC236}">
                <a16:creationId xmlns:a16="http://schemas.microsoft.com/office/drawing/2014/main" id="{DD08F32D-1AFC-4638-BA9E-0F6E347CFD17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3883025"/>
            <a:ext cx="3116263" cy="2466975"/>
            <a:chOff x="3993809" y="3662374"/>
            <a:chExt cx="3261509" cy="2884977"/>
          </a:xfrm>
        </p:grpSpPr>
        <p:sp>
          <p:nvSpPr>
            <p:cNvPr id="10" name="Freihandform 10">
              <a:extLst>
                <a:ext uri="{FF2B5EF4-FFF2-40B4-BE49-F238E27FC236}">
                  <a16:creationId xmlns:a16="http://schemas.microsoft.com/office/drawing/2014/main" id="{842C062C-F7A6-4FAF-AE18-1B234E3F9DB1}"/>
                </a:ext>
              </a:extLst>
            </p:cNvPr>
            <p:cNvSpPr/>
            <p:nvPr/>
          </p:nvSpPr>
          <p:spPr>
            <a:xfrm>
              <a:off x="3993809" y="3662374"/>
              <a:ext cx="3261509" cy="28849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+- 0 0 1"/>
                <a:gd name="f9" fmla="val 115470"/>
                <a:gd name="f10" fmla="val 25000"/>
                <a:gd name="f11" fmla="+- 0 0 -180"/>
                <a:gd name="f12" fmla="+- 0 0 -360"/>
                <a:gd name="f13" fmla="abs f3"/>
                <a:gd name="f14" fmla="abs f4"/>
                <a:gd name="f15" fmla="abs f5"/>
                <a:gd name="f16" fmla="+- 3600000 f1 0"/>
                <a:gd name="f17" fmla="*/ f11 f0 1"/>
                <a:gd name="f18" fmla="*/ f12 f0 1"/>
                <a:gd name="f19" fmla="?: f13 f3 1"/>
                <a:gd name="f20" fmla="?: f14 f4 1"/>
                <a:gd name="f21" fmla="?: f15 f5 1"/>
                <a:gd name="f22" fmla="+- f16 0 f1"/>
                <a:gd name="f23" fmla="*/ f17 1 f2"/>
                <a:gd name="f24" fmla="*/ f18 1 f2"/>
                <a:gd name="f25" fmla="*/ f19 1 21600"/>
                <a:gd name="f26" fmla="*/ f20 1 21600"/>
                <a:gd name="f27" fmla="*/ 21600 f19 1"/>
                <a:gd name="f28" fmla="*/ 21600 f20 1"/>
                <a:gd name="f29" fmla="+- f22 f1 0"/>
                <a:gd name="f30" fmla="+- f23 0 f1"/>
                <a:gd name="f31" fmla="+- f24 0 f1"/>
                <a:gd name="f32" fmla="min f26 f25"/>
                <a:gd name="f33" fmla="*/ f27 1 f21"/>
                <a:gd name="f34" fmla="*/ f28 1 f21"/>
                <a:gd name="f35" fmla="*/ f29 f7 1"/>
                <a:gd name="f36" fmla="val f33"/>
                <a:gd name="f37" fmla="val f34"/>
                <a:gd name="f38" fmla="*/ f35 1 f0"/>
                <a:gd name="f39" fmla="*/ f6 f32 1"/>
                <a:gd name="f40" fmla="+- f37 0 f6"/>
                <a:gd name="f41" fmla="+- f36 0 f6"/>
                <a:gd name="f42" fmla="+- 0 0 f38"/>
                <a:gd name="f43" fmla="*/ f36 f32 1"/>
                <a:gd name="f44" fmla="*/ f40 1 2"/>
                <a:gd name="f45" fmla="min f41 f40"/>
                <a:gd name="f46" fmla="*/ 50000 f41 1"/>
                <a:gd name="f47" fmla="+- 0 0 f42"/>
                <a:gd name="f48" fmla="+- f6 f44 0"/>
                <a:gd name="f49" fmla="*/ f46 1 f45"/>
                <a:gd name="f50" fmla="*/ f44 f9 1"/>
                <a:gd name="f51" fmla="*/ f45 f10 1"/>
                <a:gd name="f52" fmla="*/ f47 f0 1"/>
                <a:gd name="f53" fmla="*/ f50 1 100000"/>
                <a:gd name="f54" fmla="*/ f51 1 100000"/>
                <a:gd name="f55" fmla="*/ f49 f8 1"/>
                <a:gd name="f56" fmla="*/ f52 1 f7"/>
                <a:gd name="f57" fmla="*/ f48 f32 1"/>
                <a:gd name="f58" fmla="+- f36 0 f54"/>
                <a:gd name="f59" fmla="*/ f55 1 2"/>
                <a:gd name="f60" fmla="+- f56 0 f1"/>
                <a:gd name="f61" fmla="*/ f54 f32 1"/>
                <a:gd name="f62" fmla="sin 1 f60"/>
                <a:gd name="f63" fmla="+- f10 f59 0"/>
                <a:gd name="f64" fmla="*/ f58 f32 1"/>
                <a:gd name="f65" fmla="+- 0 0 f62"/>
                <a:gd name="f66" fmla="?: f63 4 2"/>
                <a:gd name="f67" fmla="?: f63 3 2"/>
                <a:gd name="f68" fmla="?: f63 f59 0"/>
                <a:gd name="f69" fmla="+- 0 0 f65"/>
                <a:gd name="f70" fmla="+- f10 f68 0"/>
                <a:gd name="f71" fmla="val f69"/>
                <a:gd name="f72" fmla="*/ f70 1 f59"/>
                <a:gd name="f73" fmla="*/ f71 f53 1"/>
                <a:gd name="f74" fmla="*/ f72 f67 1"/>
                <a:gd name="f75" fmla="+- f48 0 f73"/>
                <a:gd name="f76" fmla="+- f48 f73 0"/>
                <a:gd name="f77" fmla="*/ f74 1 f8"/>
                <a:gd name="f78" fmla="+- f66 f77 0"/>
                <a:gd name="f79" fmla="*/ f75 f32 1"/>
                <a:gd name="f80" fmla="*/ f76 f32 1"/>
                <a:gd name="f81" fmla="*/ f41 f78 1"/>
                <a:gd name="f82" fmla="*/ f40 f78 1"/>
                <a:gd name="f83" fmla="*/ f81 1 24"/>
                <a:gd name="f84" fmla="*/ f82 1 24"/>
                <a:gd name="f85" fmla="+- f36 0 f83"/>
                <a:gd name="f86" fmla="+- f37 0 f84"/>
                <a:gd name="f87" fmla="*/ f83 f32 1"/>
                <a:gd name="f88" fmla="*/ f84 f32 1"/>
                <a:gd name="f89" fmla="*/ f85 f32 1"/>
                <a:gd name="f90" fmla="*/ f86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4" y="f80"/>
                </a:cxn>
                <a:cxn ang="f30">
                  <a:pos x="f61" y="f80"/>
                </a:cxn>
                <a:cxn ang="f31">
                  <a:pos x="f61" y="f79"/>
                </a:cxn>
                <a:cxn ang="f31">
                  <a:pos x="f64" y="f79"/>
                </a:cxn>
              </a:cxnLst>
              <a:rect l="f87" t="f88" r="f89" b="f90"/>
              <a:pathLst>
                <a:path>
                  <a:moveTo>
                    <a:pt x="f39" y="f57"/>
                  </a:moveTo>
                  <a:lnTo>
                    <a:pt x="f61" y="f79"/>
                  </a:lnTo>
                  <a:lnTo>
                    <a:pt x="f64" y="f79"/>
                  </a:lnTo>
                  <a:lnTo>
                    <a:pt x="f43" y="f57"/>
                  </a:lnTo>
                  <a:lnTo>
                    <a:pt x="f64" y="f80"/>
                  </a:lnTo>
                  <a:lnTo>
                    <a:pt x="f61" y="f80"/>
                  </a:lnTo>
                  <a:close/>
                </a:path>
              </a:pathLst>
            </a:custGeom>
            <a:solidFill>
              <a:srgbClr val="5B9BD5"/>
            </a:solidFill>
            <a:ln w="12701" cap="flat">
              <a:solidFill>
                <a:srgbClr val="5B9BD5"/>
              </a:solidFill>
              <a:prstDash val="solid"/>
              <a:miter/>
            </a:ln>
          </p:spPr>
          <p:txBody>
            <a:bodyPr lIns="214298" tIns="197291" rIns="214298" bIns="197291" anchor="ctr" anchorCtr="1"/>
            <a:lstStyle/>
            <a:p>
              <a:pPr algn="ctr"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050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" name="Rechteck 34">
              <a:extLst>
                <a:ext uri="{FF2B5EF4-FFF2-40B4-BE49-F238E27FC236}">
                  <a16:creationId xmlns:a16="http://schemas.microsoft.com/office/drawing/2014/main" id="{D3DAE348-54D3-4E63-BA1D-2B671BD69C06}"/>
                </a:ext>
              </a:extLst>
            </p:cNvPr>
            <p:cNvSpPr/>
            <p:nvPr/>
          </p:nvSpPr>
          <p:spPr>
            <a:xfrm>
              <a:off x="4254664" y="3779333"/>
              <a:ext cx="2753091" cy="237444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lIns="68580" tIns="34290" rIns="68580" bIns="34290" anchorCtr="1">
              <a:spAutoFit/>
            </a:bodyPr>
            <a:lstStyle/>
            <a:p>
              <a:pPr algn="ctr"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200" b="1" u="sng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Kognitive </a:t>
              </a:r>
            </a:p>
            <a:p>
              <a:pPr algn="ctr"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200" b="1" u="sng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Voraussetzungen</a:t>
              </a:r>
            </a:p>
            <a:p>
              <a:pPr algn="ctr"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2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8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Deutsch:	                           Mathematik:</a:t>
              </a:r>
            </a:p>
            <a:p>
              <a:pPr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Lautdifferenzierung          - Zahlwortreihe bis 20</a:t>
              </a:r>
            </a:p>
            <a:p>
              <a:pPr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Optische  Differenz.         - Vorw. und rückw. zählen 		      </a:t>
              </a:r>
            </a:p>
            <a:p>
              <a:pPr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Schreibmotorik	         - Anzahlen erfassen bis 5</a:t>
              </a:r>
            </a:p>
            <a:p>
              <a:pPr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SzPct val="100000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Rhythmusgefühl	         - log. Reihen</a:t>
              </a:r>
            </a:p>
            <a:p>
              <a:pPr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für Sprache	         - Würfelbilder</a:t>
              </a:r>
            </a:p>
            <a:p>
              <a:pPr defTabSz="466728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	</a:t>
              </a:r>
            </a:p>
          </p:txBody>
        </p:sp>
      </p:grpSp>
      <p:sp>
        <p:nvSpPr>
          <p:cNvPr id="12" name="Textfeld 12">
            <a:extLst>
              <a:ext uri="{FF2B5EF4-FFF2-40B4-BE49-F238E27FC236}">
                <a16:creationId xmlns:a16="http://schemas.microsoft.com/office/drawing/2014/main" id="{508DEBB5-1BEF-43FD-AC4E-ECECF8349F59}"/>
              </a:ext>
            </a:extLst>
          </p:cNvPr>
          <p:cNvSpPr txBox="1"/>
          <p:nvPr/>
        </p:nvSpPr>
        <p:spPr>
          <a:xfrm>
            <a:off x="2051050" y="3051175"/>
            <a:ext cx="6985000" cy="346075"/>
          </a:xfrm>
          <a:prstGeom prst="rect">
            <a:avLst/>
          </a:prstGeom>
          <a:noFill/>
          <a:ln cap="flat">
            <a:noFill/>
          </a:ln>
        </p:spPr>
        <p:txBody>
          <a:bodyPr lIns="68580" tIns="34290" rIns="68580" bIns="34290">
            <a:spAutoFit/>
          </a:bodyPr>
          <a:lstStyle/>
          <a:p>
            <a:pPr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1" u="sng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Wichtige Voraussetzungen für die Einschulung</a:t>
            </a: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CA5CB55-32CB-47A3-B92B-A8B35FF96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94068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4">
            <a:extLst>
              <a:ext uri="{FF2B5EF4-FFF2-40B4-BE49-F238E27FC236}">
                <a16:creationId xmlns:a16="http://schemas.microsoft.com/office/drawing/2014/main" id="{37E9B702-0599-4577-B795-990616627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692150"/>
            <a:ext cx="7631112" cy="540385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de-DE" altLang="de-DE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Sind Sie sich unsicher, ob Ihr Kind „Grundschul-fähig“ ist?</a:t>
            </a:r>
          </a:p>
          <a:p>
            <a:pPr algn="ctr">
              <a:lnSpc>
                <a:spcPct val="90000"/>
              </a:lnSpc>
              <a:defRPr/>
            </a:pPr>
            <a:endParaRPr lang="de-DE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3200" dirty="0">
                <a:latin typeface="Arial" panose="020B0604020202020204" pitchFamily="34" charset="0"/>
                <a:cs typeface="Arial" panose="020B0604020202020204" pitchFamily="34" charset="0"/>
              </a:rPr>
              <a:t>Nachfragen bei den Erzieherinnen </a:t>
            </a:r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de-DE" alt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3200" dirty="0">
                <a:latin typeface="Arial" panose="020B0604020202020204" pitchFamily="34" charset="0"/>
                <a:cs typeface="Arial" panose="020B0604020202020204" pitchFamily="34" charset="0"/>
              </a:rPr>
              <a:t>Beratung von Fachleuten </a:t>
            </a:r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de-DE" altLang="de-DE" sz="2400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4">
            <a:extLst>
              <a:ext uri="{FF2B5EF4-FFF2-40B4-BE49-F238E27FC236}">
                <a16:creationId xmlns:a16="http://schemas.microsoft.com/office/drawing/2014/main" id="{9C90E2E3-5C95-4642-9A3D-62B634203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692150"/>
            <a:ext cx="7631112" cy="540385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de-DE" altLang="de-DE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Kooperative Klasse</a:t>
            </a:r>
          </a:p>
          <a:p>
            <a:pPr algn="ctr">
              <a:lnSpc>
                <a:spcPct val="90000"/>
              </a:lnSpc>
              <a:defRPr/>
            </a:pPr>
            <a:endParaRPr lang="de-DE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de-DE" alt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90000"/>
              </a:lnSpc>
              <a:buFontTx/>
              <a:buNone/>
              <a:defRPr/>
            </a:pPr>
            <a:r>
              <a:rPr lang="de-DE" altLang="de-DE" sz="3200" dirty="0">
                <a:latin typeface="Arial" panose="020B0604020202020204" pitchFamily="34" charset="0"/>
                <a:cs typeface="Arial" panose="020B0604020202020204" pitchFamily="34" charset="0"/>
              </a:rPr>
              <a:t>Spezielle Unterrichtsform in Zusammenarbeit mit dem SBBZ</a:t>
            </a:r>
          </a:p>
          <a:p>
            <a:pPr marL="457200" lvl="1" indent="0" algn="ctr">
              <a:lnSpc>
                <a:spcPct val="90000"/>
              </a:lnSpc>
              <a:buFontTx/>
              <a:buNone/>
              <a:defRPr/>
            </a:pPr>
            <a:endParaRPr lang="de-DE" alt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90000"/>
              </a:lnSpc>
              <a:buFontTx/>
              <a:buNone/>
              <a:defRPr/>
            </a:pPr>
            <a:r>
              <a:rPr lang="de-DE" altLang="de-DE" sz="4400" dirty="0">
                <a:latin typeface="Arial" panose="020B0604020202020204" pitchFamily="34" charset="0"/>
                <a:cs typeface="Arial" panose="020B0604020202020204" pitchFamily="34" charset="0"/>
              </a:rPr>
              <a:t>Eugen </a:t>
            </a:r>
            <a:r>
              <a:rPr lang="de-DE" altLang="de-DE" sz="4400" dirty="0" err="1">
                <a:latin typeface="Arial" panose="020B0604020202020204" pitchFamily="34" charset="0"/>
                <a:cs typeface="Arial" panose="020B0604020202020204" pitchFamily="34" charset="0"/>
              </a:rPr>
              <a:t>Neter</a:t>
            </a:r>
            <a:r>
              <a:rPr lang="de-DE" alt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Schule </a:t>
            </a:r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de-DE" altLang="de-DE" sz="2400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:a16="http://schemas.microsoft.com/office/drawing/2014/main" id="{59012D3F-AE10-42EC-96E7-0000FCA34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55575"/>
            <a:ext cx="7772400" cy="1143000"/>
          </a:xfrm>
        </p:spPr>
        <p:txBody>
          <a:bodyPr/>
          <a:lstStyle/>
          <a:p>
            <a:r>
              <a:rPr lang="de-DE" altLang="de-DE" sz="4000" b="1" u="sng">
                <a:latin typeface="Arial" panose="020B0604020202020204" pitchFamily="34" charset="0"/>
                <a:cs typeface="Arial" panose="020B0604020202020204" pitchFamily="34" charset="0"/>
              </a:rPr>
              <a:t>Partnerklasse</a:t>
            </a:r>
          </a:p>
        </p:txBody>
      </p:sp>
      <p:sp>
        <p:nvSpPr>
          <p:cNvPr id="24579" name="Inhaltsplatzhalter 2">
            <a:extLst>
              <a:ext uri="{FF2B5EF4-FFF2-40B4-BE49-F238E27FC236}">
                <a16:creationId xmlns:a16="http://schemas.microsoft.com/office/drawing/2014/main" id="{AECB51F9-1E4A-40FA-A9A2-CEF6FBA0B3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1331913"/>
            <a:ext cx="7772400" cy="4905375"/>
          </a:xfrm>
        </p:spPr>
        <p:txBody>
          <a:bodyPr/>
          <a:lstStyle/>
          <a:p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Die BGS bildet eine Partnerklasse mit nicht behinderten Kindern mit ca. 18  SuS, die nach dem Bildungsplan der GS unterrichtet werden.</a:t>
            </a:r>
          </a:p>
          <a:p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Dazu kommt die Lehrkraft der GS</a:t>
            </a:r>
          </a:p>
          <a:p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Sie ist für die Unterrichtung der GS Kinder rechtlich verantwortlich.</a:t>
            </a:r>
          </a:p>
          <a:p>
            <a:r>
              <a:rPr lang="de-DE" altLang="de-DE" sz="2800">
                <a:latin typeface="Arial" panose="020B0604020202020204" pitchFamily="34" charset="0"/>
                <a:cs typeface="Arial" panose="020B0604020202020204" pitchFamily="34" charset="0"/>
              </a:rPr>
              <a:t>Die Eltern werden bei der Anmeldung gefragt, ob sie Interesse am Besuch der Integrativen Klasse haben.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77C18FE7-A7DE-4873-8535-B8C35273A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 b="1" u="sng">
                <a:latin typeface="Arial" panose="020B0604020202020204" pitchFamily="34" charset="0"/>
                <a:cs typeface="Arial" panose="020B0604020202020204" pitchFamily="34" charset="0"/>
              </a:rPr>
              <a:t>Integration /Inklusion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D364DC-FE11-457C-B287-8E4570189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Integrative Klasse und Partnerklasse werden in der Regel gemeinsam unterrichtet.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Teamteaching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Es gibt jedoch 2 Klassenzimmer, damit jeder Zeit auch räumlich differenziert werden kann.</a:t>
            </a:r>
          </a:p>
          <a:p>
            <a:pPr marL="0" indent="0">
              <a:buFontTx/>
              <a:buNone/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8F85E28-93DC-4137-8B47-8B806A350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89888" cy="914400"/>
          </a:xfrm>
        </p:spPr>
        <p:txBody>
          <a:bodyPr/>
          <a:lstStyle/>
          <a:p>
            <a:r>
              <a:rPr lang="de-DE" altLang="de-DE" sz="4000" b="1" u="sng">
                <a:latin typeface="Arial" panose="020B0604020202020204" pitchFamily="34" charset="0"/>
                <a:cs typeface="Arial" panose="020B0604020202020204" pitchFamily="34" charset="0"/>
              </a:rPr>
              <a:t>Organisatorische Informationen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99BB1F9-8141-4748-9A4C-9217857C4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692696"/>
            <a:ext cx="8763000" cy="5760294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Sekretariat Tel. 293-8452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Homepage:  Wird gerade neu erstellt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Schulanmeldung </a:t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- Termin:   6.02 - 10.02.23 - Termine über Aushang in den Kindergärten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        oder Anruf im Sekretariat ab Dezember 22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     - Kooperationstermine für externe Kinder: 31.1.und 14.2.23 – jeweils 9.50-10.45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        Uhr (bitte über das Sekretariat telefonisch anmelden)</a:t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     - Dokumente: Familienbuch oder Geburtsurkunde und Taufbescheinigung, </a:t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     - vorzeitige Einschulung, Zurückstellung ...</a:t>
            </a:r>
          </a:p>
          <a:p>
            <a:pPr>
              <a:lnSpc>
                <a:spcPct val="90000"/>
              </a:lnSpc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Klassenbildung (nach Wohnbezirken /Straßen)</a:t>
            </a:r>
          </a:p>
          <a:p>
            <a:pPr>
              <a:lnSpc>
                <a:spcPct val="90000"/>
              </a:lnSpc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Stundenplan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u.a. Stundenzahl (24), Anfangszeiten, Religionsunterricht, Stundenplan bei Erkrankung der Lehrerin, ... </a:t>
            </a:r>
          </a:p>
          <a:p>
            <a:pPr>
              <a:lnSpc>
                <a:spcPct val="90000"/>
              </a:lnSpc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Schulweg (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Homepage der Stadt Mannheim und Plan bei Anmeldung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Klassenzuweisung und Materialliste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im Juli mit Post</a:t>
            </a:r>
          </a:p>
          <a:p>
            <a:pPr>
              <a:lnSpc>
                <a:spcPct val="90000"/>
              </a:lnSpc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Einschulungsfeier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Termin Sa.16.09.23 10.00 Uhr nach dem Gottesdienst in den Gemeinden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sz="1800" dirty="0">
                <a:latin typeface="Comic Sans MS" pitchFamily="66" charset="0"/>
              </a:rPr>
              <a:t>          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>
            <a:extLst>
              <a:ext uri="{FF2B5EF4-FFF2-40B4-BE49-F238E27FC236}">
                <a16:creationId xmlns:a16="http://schemas.microsoft.com/office/drawing/2014/main" id="{544F1A6D-6D2D-4C79-A03E-242EF59CD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 b="1" u="sng">
                <a:latin typeface="Arial" panose="020B0604020202020204" pitchFamily="34" charset="0"/>
                <a:cs typeface="Arial" panose="020B0604020202020204" pitchFamily="34" charset="0"/>
              </a:rPr>
              <a:t>Betreuungseinrichtungen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579A43-D160-4E64-8571-984348F5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9138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Betreuung im Rahmen der verl. GS vom FB Bildung 	Tel. 293-8456</a:t>
            </a:r>
          </a:p>
          <a:p>
            <a:pPr>
              <a:lnSpc>
                <a:spcPct val="90000"/>
              </a:lnSpc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Hort / Kinderhaus (Jugendamt der Stadt MA) 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		Tel. 293-8457 </a:t>
            </a:r>
          </a:p>
          <a:p>
            <a:pPr>
              <a:lnSpc>
                <a:spcPct val="90000"/>
              </a:lnSpc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Diakonie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		Tel. 01573 72 05 692 </a:t>
            </a:r>
          </a:p>
          <a:p>
            <a:pPr>
              <a:lnSpc>
                <a:spcPct val="90000"/>
              </a:lnSpc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In Familia 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		Tel. 71 63 26 20</a:t>
            </a:r>
          </a:p>
          <a:p>
            <a:pPr>
              <a:defRPr/>
            </a:pP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0DA9C2E-9A3B-43EE-8927-818E8C1C9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4495800"/>
          </a:xfrm>
        </p:spPr>
        <p:txBody>
          <a:bodyPr/>
          <a:lstStyle/>
          <a:p>
            <a:r>
              <a:rPr lang="de-DE" altLang="de-DE" sz="8000">
                <a:latin typeface="Arial" panose="020B0604020202020204" pitchFamily="34" charset="0"/>
                <a:cs typeface="Arial" panose="020B0604020202020204" pitchFamily="34" charset="0"/>
              </a:rPr>
              <a:t>Willkommen</a:t>
            </a:r>
            <a:br>
              <a:rPr lang="de-DE" altLang="de-DE" sz="8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8000">
                <a:latin typeface="Arial" panose="020B0604020202020204" pitchFamily="34" charset="0"/>
                <a:cs typeface="Arial" panose="020B0604020202020204" pitchFamily="34" charset="0"/>
              </a:rPr>
              <a:t>in der </a:t>
            </a:r>
            <a:br>
              <a:rPr lang="de-DE" altLang="de-DE" sz="8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8000">
                <a:latin typeface="Arial" panose="020B0604020202020204" pitchFamily="34" charset="0"/>
                <a:cs typeface="Arial" panose="020B0604020202020204" pitchFamily="34" charset="0"/>
              </a:rPr>
              <a:t>Schule!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3CD667B9-71FA-4EBA-9855-18E5948E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19050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C0F4C72-2A4A-4D31-8ACE-41C928FFE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914400"/>
          </a:xfrm>
        </p:spPr>
        <p:txBody>
          <a:bodyPr/>
          <a:lstStyle/>
          <a:p>
            <a:r>
              <a:rPr lang="de-DE" altLang="de-DE" b="1" u="sng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r>
              <a:rPr lang="de-DE" altLang="de-DE" b="1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59B7892-F3A8-4346-8165-7C4F5F32F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6196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de-DE" alt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Teil 1: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	Informationen über die Veränderungen 	und Anforderungen, die mit dem 	Schuleintritt verbunden sind.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	Woran kann man erkennen, ob ein Kind 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	schon bereit für die Schule ist.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de-DE" alt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Teil 2: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	Organisatorische Informationen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de-DE" altLang="de-DE" sz="2800" b="1" dirty="0">
              <a:latin typeface="Comic Sans MS" pitchFamily="66" charset="0"/>
            </a:endParaRPr>
          </a:p>
          <a:p>
            <a:pPr>
              <a:lnSpc>
                <a:spcPct val="90000"/>
              </a:lnSpc>
              <a:defRPr/>
            </a:pPr>
            <a:endParaRPr lang="de-DE" altLang="de-DE" sz="2800" b="1" dirty="0"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de-DE" altLang="de-DE" sz="2800" dirty="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feld 1">
            <a:extLst>
              <a:ext uri="{FF2B5EF4-FFF2-40B4-BE49-F238E27FC236}">
                <a16:creationId xmlns:a16="http://schemas.microsoft.com/office/drawing/2014/main" id="{E6806576-1EED-43E1-B830-64762C04A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86407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000" b="1" u="sng">
                <a:latin typeface="Arial" panose="020B0604020202020204" pitchFamily="34" charset="0"/>
                <a:cs typeface="Arial" panose="020B0604020202020204" pitchFamily="34" charset="0"/>
              </a:rPr>
              <a:t>Teil 1: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4000" b="1" u="sng">
                <a:latin typeface="Arial" panose="020B0604020202020204" pitchFamily="34" charset="0"/>
                <a:cs typeface="Arial" panose="020B0604020202020204" pitchFamily="34" charset="0"/>
              </a:rPr>
              <a:t>Veränderungen und Anforderungen, die mit dem Schuleintritt verbunden sind</a:t>
            </a:r>
          </a:p>
        </p:txBody>
      </p:sp>
      <p:pic>
        <p:nvPicPr>
          <p:cNvPr id="3" name="Folie3">
            <a:hlinkClick r:id="" action="ppaction://media"/>
            <a:extLst>
              <a:ext uri="{FF2B5EF4-FFF2-40B4-BE49-F238E27FC236}">
                <a16:creationId xmlns:a16="http://schemas.microsoft.com/office/drawing/2014/main" id="{C0E7F3CD-BDAF-4915-9456-30A2DA15C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5229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352E03D6-3975-4435-8118-55E340A20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077200" cy="685800"/>
          </a:xfrm>
        </p:spPr>
        <p:txBody>
          <a:bodyPr/>
          <a:lstStyle/>
          <a:p>
            <a:r>
              <a:rPr lang="de-DE" altLang="de-DE" b="1" u="sng">
                <a:latin typeface="Arial" panose="020B0604020202020204" pitchFamily="34" charset="0"/>
                <a:cs typeface="Arial" panose="020B0604020202020204" pitchFamily="34" charset="0"/>
              </a:rPr>
              <a:t>Stundentafel</a:t>
            </a:r>
            <a:endParaRPr lang="de-DE" altLang="de-DE" b="1" u="sng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219" name="AutoShape 8">
            <a:extLst>
              <a:ext uri="{FF2B5EF4-FFF2-40B4-BE49-F238E27FC236}">
                <a16:creationId xmlns:a16="http://schemas.microsoft.com/office/drawing/2014/main" id="{45BB9852-CF9D-49DF-89B6-6927D2BA9E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9220" name="Rechteck 1">
            <a:extLst>
              <a:ext uri="{FF2B5EF4-FFF2-40B4-BE49-F238E27FC236}">
                <a16:creationId xmlns:a16="http://schemas.microsoft.com/office/drawing/2014/main" id="{01A1904B-D939-46E9-BF2B-1E184DD56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720850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Deutsch  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Mathematik  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Sachunterricht  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Musik 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Kunst und Werken 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Sport  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Religion 2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altLang="de-DE" sz="2400" b="1">
                <a:latin typeface="Arial" panose="020B0604020202020204" pitchFamily="34" charset="0"/>
                <a:cs typeface="Arial" panose="020B0604020202020204" pitchFamily="34" charset="0"/>
              </a:rPr>
              <a:t>24 Unterrichtsstunden</a:t>
            </a:r>
          </a:p>
        </p:txBody>
      </p:sp>
      <p:pic>
        <p:nvPicPr>
          <p:cNvPr id="2" name="Folie4">
            <a:hlinkClick r:id="" action="ppaction://media"/>
            <a:extLst>
              <a:ext uri="{FF2B5EF4-FFF2-40B4-BE49-F238E27FC236}">
                <a16:creationId xmlns:a16="http://schemas.microsoft.com/office/drawing/2014/main" id="{6C483E1F-ADE5-4922-B564-CC4DA5AF0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5892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8">
            <a:extLst>
              <a:ext uri="{FF2B5EF4-FFF2-40B4-BE49-F238E27FC236}">
                <a16:creationId xmlns:a16="http://schemas.microsoft.com/office/drawing/2014/main" id="{10928DBF-5641-4473-BD87-AD9A3D32E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49275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Grafik 6">
            <a:extLst>
              <a:ext uri="{FF2B5EF4-FFF2-40B4-BE49-F238E27FC236}">
                <a16:creationId xmlns:a16="http://schemas.microsoft.com/office/drawing/2014/main" id="{8FDED23F-490B-409F-8CC9-D09270AC4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7346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0dbd81a4-8518-4574-8d15-f05609fa68ca@mannheim">
            <a:extLst>
              <a:ext uri="{FF2B5EF4-FFF2-40B4-BE49-F238E27FC236}">
                <a16:creationId xmlns:a16="http://schemas.microsoft.com/office/drawing/2014/main" id="{F759E96C-4293-48A7-8711-023820DA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6" y="10287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olie5">
            <a:hlinkClick r:id="" action="ppaction://media"/>
            <a:extLst>
              <a:ext uri="{FF2B5EF4-FFF2-40B4-BE49-F238E27FC236}">
                <a16:creationId xmlns:a16="http://schemas.microsoft.com/office/drawing/2014/main" id="{2434F00F-76F4-4961-8821-DAF11F3CE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584" y="6030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feld 2">
            <a:extLst>
              <a:ext uri="{FF2B5EF4-FFF2-40B4-BE49-F238E27FC236}">
                <a16:creationId xmlns:a16="http://schemas.microsoft.com/office/drawing/2014/main" id="{1373A4C7-2A17-475A-A451-A343672B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20713"/>
            <a:ext cx="6119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800" b="1" u="sng">
                <a:latin typeface="Arial" panose="020B0604020202020204" pitchFamily="34" charset="0"/>
                <a:cs typeface="Arial" panose="020B0604020202020204" pitchFamily="34" charset="0"/>
              </a:rPr>
              <a:t>Selbstständigkeit</a:t>
            </a:r>
          </a:p>
        </p:txBody>
      </p:sp>
      <p:pic>
        <p:nvPicPr>
          <p:cNvPr id="13315" name="Picture 3" descr="e738ebd0-e965-4168-b0d1-84eb12378672@mannheim">
            <a:extLst>
              <a:ext uri="{FF2B5EF4-FFF2-40B4-BE49-F238E27FC236}">
                <a16:creationId xmlns:a16="http://schemas.microsoft.com/office/drawing/2014/main" id="{CD62AC15-5773-4B5C-8973-2DAB585A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16113"/>
            <a:ext cx="49688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olie6">
            <a:hlinkClick r:id="" action="ppaction://media"/>
            <a:extLst>
              <a:ext uri="{FF2B5EF4-FFF2-40B4-BE49-F238E27FC236}">
                <a16:creationId xmlns:a16="http://schemas.microsoft.com/office/drawing/2014/main" id="{5BB17470-05DD-4EBA-BC58-B7FBE25B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:a16="http://schemas.microsoft.com/office/drawing/2014/main" id="{06EA9845-AF7C-4F63-8A76-4EE512681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4488" y="234950"/>
            <a:ext cx="7772400" cy="1143000"/>
          </a:xfrm>
        </p:spPr>
        <p:txBody>
          <a:bodyPr/>
          <a:lstStyle/>
          <a:p>
            <a:r>
              <a:rPr lang="de-DE" altLang="de-DE" b="1" u="sng">
                <a:latin typeface="Arial" panose="020B0604020202020204" pitchFamily="34" charset="0"/>
                <a:cs typeface="Arial" panose="020B0604020202020204" pitchFamily="34" charset="0"/>
              </a:rPr>
              <a:t>Soziale Fähigkeiten</a:t>
            </a:r>
            <a:endParaRPr lang="de-DE" altLang="de-DE"/>
          </a:p>
        </p:txBody>
      </p:sp>
      <p:pic>
        <p:nvPicPr>
          <p:cNvPr id="14339" name="Grafik 7">
            <a:extLst>
              <a:ext uri="{FF2B5EF4-FFF2-40B4-BE49-F238E27FC236}">
                <a16:creationId xmlns:a16="http://schemas.microsoft.com/office/drawing/2014/main" id="{DADF847C-C12D-4D49-B51D-7D24892C0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90963"/>
            <a:ext cx="32670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>
            <a:extLst>
              <a:ext uri="{FF2B5EF4-FFF2-40B4-BE49-F238E27FC236}">
                <a16:creationId xmlns:a16="http://schemas.microsoft.com/office/drawing/2014/main" id="{896B9A7E-D6CB-41CF-BC7C-0C475333C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90963"/>
            <a:ext cx="36607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2">
            <a:extLst>
              <a:ext uri="{FF2B5EF4-FFF2-40B4-BE49-F238E27FC236}">
                <a16:creationId xmlns:a16="http://schemas.microsoft.com/office/drawing/2014/main" id="{0724D29C-71E6-470E-B7A7-6F136A07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77950"/>
            <a:ext cx="345598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olie7">
            <a:hlinkClick r:id="" action="ppaction://media"/>
            <a:extLst>
              <a:ext uri="{FF2B5EF4-FFF2-40B4-BE49-F238E27FC236}">
                <a16:creationId xmlns:a16="http://schemas.microsoft.com/office/drawing/2014/main" id="{25FAAFD9-6453-4805-93AC-227EC1C22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968" y="5627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:a16="http://schemas.microsoft.com/office/drawing/2014/main" id="{AA68DD98-CDBC-4924-BD38-5B7780418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u="sng">
                <a:latin typeface="Arial" panose="020B0604020202020204" pitchFamily="34" charset="0"/>
                <a:cs typeface="Arial" panose="020B0604020202020204" pitchFamily="34" charset="0"/>
              </a:rPr>
              <a:t>Motorische Fähigkeiten</a:t>
            </a:r>
          </a:p>
        </p:txBody>
      </p:sp>
      <p:pic>
        <p:nvPicPr>
          <p:cNvPr id="15363" name="Grafik 6">
            <a:extLst>
              <a:ext uri="{FF2B5EF4-FFF2-40B4-BE49-F238E27FC236}">
                <a16:creationId xmlns:a16="http://schemas.microsoft.com/office/drawing/2014/main" id="{D989689C-5CD0-4653-8F2E-66EBF5CB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89138"/>
            <a:ext cx="5446712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olie8">
            <a:hlinkClick r:id="" action="ppaction://media"/>
            <a:extLst>
              <a:ext uri="{FF2B5EF4-FFF2-40B4-BE49-F238E27FC236}">
                <a16:creationId xmlns:a16="http://schemas.microsoft.com/office/drawing/2014/main" id="{94D085EA-9C7B-491D-8F53-8663ECBC5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0737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1CFDC0AA-6BFA-460D-ADEE-E00E7C368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u="sng">
                <a:latin typeface="Arial" panose="020B0604020202020204" pitchFamily="34" charset="0"/>
                <a:cs typeface="Arial" panose="020B0604020202020204" pitchFamily="34" charset="0"/>
              </a:rPr>
              <a:t>Sprachliche Fähigkeiten</a:t>
            </a:r>
          </a:p>
        </p:txBody>
      </p:sp>
      <p:pic>
        <p:nvPicPr>
          <p:cNvPr id="16387" name="Grafik 4">
            <a:extLst>
              <a:ext uri="{FF2B5EF4-FFF2-40B4-BE49-F238E27FC236}">
                <a16:creationId xmlns:a16="http://schemas.microsoft.com/office/drawing/2014/main" id="{9550A9E8-C40A-4383-BDAE-B7E3AC80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54250"/>
            <a:ext cx="42894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43E5AE2-F21B-4A4E-A9DB-7D87EB713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6205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CC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E2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</Words>
  <Application>Microsoft Office PowerPoint</Application>
  <PresentationFormat>Bildschirmpräsentation (4:3)</PresentationFormat>
  <Paragraphs>120</Paragraphs>
  <Slides>19</Slides>
  <Notes>8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Wingdings</vt:lpstr>
      <vt:lpstr>Standarddesign</vt:lpstr>
      <vt:lpstr>Informationsveranstaltung  zum Übergang zwischen Kindergarten und Grundschule</vt:lpstr>
      <vt:lpstr>Agenda </vt:lpstr>
      <vt:lpstr>PowerPoint-Präsentation</vt:lpstr>
      <vt:lpstr>Stundentafel</vt:lpstr>
      <vt:lpstr>PowerPoint-Präsentation</vt:lpstr>
      <vt:lpstr>PowerPoint-Präsentation</vt:lpstr>
      <vt:lpstr>Soziale Fähigkeiten</vt:lpstr>
      <vt:lpstr>Motorische Fähigkeiten</vt:lpstr>
      <vt:lpstr>Sprachliche Fähigkeiten</vt:lpstr>
      <vt:lpstr>Kognitive Voraussetzungen am Beispiel des Lesen- und Schreibenlernens</vt:lpstr>
      <vt:lpstr>PowerPoint-Präsentation</vt:lpstr>
      <vt:lpstr>PowerPoint-Präsentation</vt:lpstr>
      <vt:lpstr>PowerPoint-Präsentation</vt:lpstr>
      <vt:lpstr>PowerPoint-Präsentation</vt:lpstr>
      <vt:lpstr>Partnerklasse</vt:lpstr>
      <vt:lpstr>Integration /Inklusion</vt:lpstr>
      <vt:lpstr>Organisatorische Informationen</vt:lpstr>
      <vt:lpstr>Betreuungseinrichtungen</vt:lpstr>
      <vt:lpstr>Willkommen in der  Schule!</vt:lpstr>
    </vt:vector>
  </TitlesOfParts>
  <Company>privat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Informationsveranstaltung  für Eltern von Schulanfängern</dc:title>
  <dc:creator>Anita Leuschner</dc:creator>
  <cp:lastModifiedBy>Andrea Nagel</cp:lastModifiedBy>
  <cp:revision>151</cp:revision>
  <cp:lastPrinted>2019-11-12T07:06:16Z</cp:lastPrinted>
  <dcterms:created xsi:type="dcterms:W3CDTF">1999-10-20T16:21:40Z</dcterms:created>
  <dcterms:modified xsi:type="dcterms:W3CDTF">2023-10-16T06:16:49Z</dcterms:modified>
</cp:coreProperties>
</file>